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</p:sldIdLst>
  <p:sldSz cx="14630400" cy="8229600"/>
  <p:notesSz cx="8229600" cy="14630400"/>
  <p:embeddedFontLs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High Tower Text" panose="02040502050506030303" pitchFamily="18" charset="0"/>
      <p:regular r:id="rId19"/>
      <p:italic r:id="rId20"/>
    </p:embeddedFont>
    <p:embeddedFont>
      <p:font typeface="Lora" pitchFamily="2" charset="0"/>
      <p:regular r:id="rId21"/>
      <p:bold r:id="rId22"/>
      <p:italic r:id="rId23"/>
      <p:boldItalic r:id="rId24"/>
    </p:embeddedFont>
    <p:embeddedFont>
      <p:font typeface="Source Sans 3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0" d="100"/>
          <a:sy n="40" d="100"/>
        </p:scale>
        <p:origin x="34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575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C62E98-F494-1499-CF03-40FF665525AB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1">
            <a:extLst>
              <a:ext uri="{FF2B5EF4-FFF2-40B4-BE49-F238E27FC236}">
                <a16:creationId xmlns:a16="http://schemas.microsoft.com/office/drawing/2014/main" id="{F0B2B14E-7A66-73D1-9E8C-F86C77DC7C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305434"/>
            <a:ext cx="3740334" cy="13328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E9557E-38FE-DE66-3C5C-B10989DBC2B8}"/>
              </a:ext>
            </a:extLst>
          </p:cNvPr>
          <p:cNvSpPr txBox="1"/>
          <p:nvPr/>
        </p:nvSpPr>
        <p:spPr>
          <a:xfrm>
            <a:off x="7710054" y="899168"/>
            <a:ext cx="7315200" cy="1070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РОССИЙСКИЙ УНИВЕРСИТЕТ ДРУЖБЫ НАРОДОВ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Факультет физико-математических и естественных наук </a:t>
            </a:r>
            <a:b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Кафедра прикладной информатики и теории вероятностей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244E1-DED8-30E9-C2A4-B160661CD0D0}"/>
              </a:ext>
            </a:extLst>
          </p:cNvPr>
          <p:cNvSpPr txBox="1"/>
          <p:nvPr/>
        </p:nvSpPr>
        <p:spPr>
          <a:xfrm>
            <a:off x="723900" y="6156969"/>
            <a:ext cx="7315200" cy="1173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Студент:</a:t>
            </a: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Эйвази Мани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Группа:</a:t>
            </a: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НПИбд-03-24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Студенческий билет №: </a:t>
            </a: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1032245107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52BFEB84-DC3E-4309-ECEF-87A011C85AC0}"/>
              </a:ext>
            </a:extLst>
          </p:cNvPr>
          <p:cNvSpPr/>
          <p:nvPr/>
        </p:nvSpPr>
        <p:spPr>
          <a:xfrm>
            <a:off x="3848728" y="4161319"/>
            <a:ext cx="6932943" cy="707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850"/>
              </a:lnSpc>
            </a:pPr>
            <a:r>
              <a:rPr lang="en-US" sz="2400" dirty="0" err="1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Система</a:t>
            </a:r>
            <a:r>
              <a:rPr lang="en-US" sz="2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Инициализации</a:t>
            </a:r>
            <a:r>
              <a:rPr lang="en-US" sz="2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OS X / macOS</a:t>
            </a:r>
            <a:endParaRPr lang="en-US" sz="2400" dirty="0"/>
          </a:p>
        </p:txBody>
      </p:sp>
      <p:sp>
        <p:nvSpPr>
          <p:cNvPr id="11" name="Text 0">
            <a:extLst>
              <a:ext uri="{FF2B5EF4-FFF2-40B4-BE49-F238E27FC236}">
                <a16:creationId xmlns:a16="http://schemas.microsoft.com/office/drawing/2014/main" id="{2697B9E4-3FE2-9B56-A57D-84C445D1BB75}"/>
              </a:ext>
            </a:extLst>
          </p:cNvPr>
          <p:cNvSpPr/>
          <p:nvPr/>
        </p:nvSpPr>
        <p:spPr>
          <a:xfrm>
            <a:off x="3843532" y="3406913"/>
            <a:ext cx="6932943" cy="707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ru-RU" sz="4000" b="1" dirty="0">
                <a:solidFill>
                  <a:srgbClr val="38512F"/>
                </a:solidFill>
                <a:latin typeface="High Tower Text" panose="02040502050506030303" pitchFamily="18" charset="0"/>
              </a:rPr>
              <a:t>Презентация №5</a:t>
            </a:r>
            <a:endParaRPr lang="en-US" sz="4000" b="1" dirty="0"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978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22277" y="1234083"/>
            <a:ext cx="6883241" cy="419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Отличия launchd от Классических Систем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2022277" y="1847731"/>
            <a:ext cx="10585847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launchd</a:t>
            </a: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значительно отличается от традиционных UNIX-подобных систем инициализации, объединяя функции нескольких компонентов.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2022277" y="2245757"/>
            <a:ext cx="2966323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Традиционные UNIX-системы</a:t>
            </a:r>
            <a:endParaRPr lang="en-US" sz="15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5736" y="2610862"/>
            <a:ext cx="213836" cy="21383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485668" y="2606516"/>
            <a:ext cx="1770578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init (SysVinit, systemd)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2485668" y="2913221"/>
            <a:ext cx="4655582" cy="575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Основная система инициализации. SysVinit — последовательные скрипты; systemd — юниты, параллельный запуск. Оба запускают большинство сервисов при загрузке.</a:t>
            </a:r>
            <a:endParaRPr lang="en-US" sz="11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5736" y="3687187"/>
            <a:ext cx="213836" cy="21383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485668" y="3682841"/>
            <a:ext cx="1677948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inetd/xinetd</a:t>
            </a:r>
            <a:endParaRPr lang="en-US" sz="1300" dirty="0"/>
          </a:p>
        </p:txBody>
      </p:sp>
      <p:sp>
        <p:nvSpPr>
          <p:cNvPr id="10" name="Text 6"/>
          <p:cNvSpPr/>
          <p:nvPr/>
        </p:nvSpPr>
        <p:spPr>
          <a:xfrm>
            <a:off x="2485668" y="3989546"/>
            <a:ext cx="4655582" cy="383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Суперсервер для сетевых служб, запускающий демоны по требованию. Менее гибок, чем </a:t>
            </a:r>
            <a:r>
              <a:rPr lang="en-US" sz="11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launchd</a:t>
            </a: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1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5736" y="4571702"/>
            <a:ext cx="213836" cy="21383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2485668" y="4567357"/>
            <a:ext cx="1677948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cron</a:t>
            </a:r>
            <a:endParaRPr lang="en-US" sz="1300" dirty="0"/>
          </a:p>
        </p:txBody>
      </p:sp>
      <p:sp>
        <p:nvSpPr>
          <p:cNvPr id="13" name="Text 8"/>
          <p:cNvSpPr/>
          <p:nvPr/>
        </p:nvSpPr>
        <p:spPr>
          <a:xfrm>
            <a:off x="2485668" y="4874062"/>
            <a:ext cx="4655582" cy="383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Планировщик задач, выполняющий команды по расписанию. Отдельный демон с собственной конфигурацией.</a:t>
            </a:r>
            <a:endParaRPr lang="en-US" sz="1100" dirty="0"/>
          </a:p>
        </p:txBody>
      </p:sp>
      <p:sp>
        <p:nvSpPr>
          <p:cNvPr id="14" name="Text 9"/>
          <p:cNvSpPr/>
          <p:nvPr/>
        </p:nvSpPr>
        <p:spPr>
          <a:xfrm>
            <a:off x="7496770" y="2245757"/>
            <a:ext cx="2255639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Преимущества launchd</a:t>
            </a:r>
            <a:endParaRPr lang="en-US" sz="1550" dirty="0"/>
          </a:p>
        </p:txBody>
      </p:sp>
      <p:sp>
        <p:nvSpPr>
          <p:cNvPr id="15" name="Shape 10"/>
          <p:cNvSpPr/>
          <p:nvPr/>
        </p:nvSpPr>
        <p:spPr>
          <a:xfrm>
            <a:off x="7496770" y="2606516"/>
            <a:ext cx="2510909" cy="1197650"/>
          </a:xfrm>
          <a:prstGeom prst="roundRect">
            <a:avLst>
              <a:gd name="adj" fmla="val 1786"/>
            </a:avLst>
          </a:prstGeom>
          <a:solidFill>
            <a:srgbClr val="FEF5E7"/>
          </a:solidFill>
          <a:ln w="15240">
            <a:solidFill>
              <a:srgbClr val="D9CDBA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7654528" y="2764274"/>
            <a:ext cx="1677948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Унификация</a:t>
            </a:r>
            <a:endParaRPr lang="en-US" sz="1300" dirty="0"/>
          </a:p>
        </p:txBody>
      </p:sp>
      <p:sp>
        <p:nvSpPr>
          <p:cNvPr id="17" name="Text 12"/>
          <p:cNvSpPr/>
          <p:nvPr/>
        </p:nvSpPr>
        <p:spPr>
          <a:xfrm>
            <a:off x="7654528" y="3070979"/>
            <a:ext cx="2195393" cy="575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Объединяет функции init, inetd и cron в едином механизме управления процессами.</a:t>
            </a:r>
            <a:endParaRPr lang="en-US" sz="1100" dirty="0"/>
          </a:p>
        </p:txBody>
      </p:sp>
      <p:sp>
        <p:nvSpPr>
          <p:cNvPr id="18" name="Shape 13"/>
          <p:cNvSpPr/>
          <p:nvPr/>
        </p:nvSpPr>
        <p:spPr>
          <a:xfrm>
            <a:off x="10104715" y="2606516"/>
            <a:ext cx="2511028" cy="1197650"/>
          </a:xfrm>
          <a:prstGeom prst="roundRect">
            <a:avLst>
              <a:gd name="adj" fmla="val 1786"/>
            </a:avLst>
          </a:prstGeom>
          <a:solidFill>
            <a:srgbClr val="FEF5E7"/>
          </a:solidFill>
          <a:ln w="15240">
            <a:solidFill>
              <a:srgbClr val="D9CDBA"/>
            </a:solidFill>
            <a:prstDash val="solid"/>
          </a:ln>
        </p:spPr>
      </p:sp>
      <p:sp>
        <p:nvSpPr>
          <p:cNvPr id="19" name="Text 14"/>
          <p:cNvSpPr/>
          <p:nvPr/>
        </p:nvSpPr>
        <p:spPr>
          <a:xfrm>
            <a:off x="10262473" y="2764274"/>
            <a:ext cx="1876068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Запуск По Требованию</a:t>
            </a:r>
            <a:endParaRPr lang="en-US" sz="1300" dirty="0"/>
          </a:p>
        </p:txBody>
      </p:sp>
      <p:sp>
        <p:nvSpPr>
          <p:cNvPr id="20" name="Text 15"/>
          <p:cNvSpPr/>
          <p:nvPr/>
        </p:nvSpPr>
        <p:spPr>
          <a:xfrm>
            <a:off x="10262473" y="3070979"/>
            <a:ext cx="2195513" cy="575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Запускает процессы по запросу, а также по событиям (файл, IPC, таймер).</a:t>
            </a:r>
            <a:endParaRPr lang="en-US" sz="1100" dirty="0"/>
          </a:p>
        </p:txBody>
      </p:sp>
      <p:sp>
        <p:nvSpPr>
          <p:cNvPr id="21" name="Shape 16"/>
          <p:cNvSpPr/>
          <p:nvPr/>
        </p:nvSpPr>
        <p:spPr>
          <a:xfrm>
            <a:off x="7496770" y="3901202"/>
            <a:ext cx="2510909" cy="1197650"/>
          </a:xfrm>
          <a:prstGeom prst="roundRect">
            <a:avLst>
              <a:gd name="adj" fmla="val 1786"/>
            </a:avLst>
          </a:prstGeom>
          <a:solidFill>
            <a:srgbClr val="FEF5E7"/>
          </a:solidFill>
          <a:ln w="15240">
            <a:solidFill>
              <a:srgbClr val="D9CDBA"/>
            </a:solidFill>
            <a:prstDash val="solid"/>
          </a:ln>
        </p:spPr>
      </p:sp>
      <p:sp>
        <p:nvSpPr>
          <p:cNvPr id="22" name="Text 17"/>
          <p:cNvSpPr/>
          <p:nvPr/>
        </p:nvSpPr>
        <p:spPr>
          <a:xfrm>
            <a:off x="7654528" y="4058960"/>
            <a:ext cx="1989296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Гибкость Конфигурации</a:t>
            </a:r>
            <a:endParaRPr lang="en-US" sz="1300" dirty="0"/>
          </a:p>
        </p:txBody>
      </p:sp>
      <p:sp>
        <p:nvSpPr>
          <p:cNvPr id="23" name="Text 18"/>
          <p:cNvSpPr/>
          <p:nvPr/>
        </p:nvSpPr>
        <p:spPr>
          <a:xfrm>
            <a:off x="7654528" y="4365665"/>
            <a:ext cx="2195393" cy="575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Использует .plist файлы для простой настройки поведения служб.</a:t>
            </a:r>
            <a:endParaRPr lang="en-US" sz="1100" dirty="0"/>
          </a:p>
        </p:txBody>
      </p:sp>
      <p:sp>
        <p:nvSpPr>
          <p:cNvPr id="24" name="Shape 19"/>
          <p:cNvSpPr/>
          <p:nvPr/>
        </p:nvSpPr>
        <p:spPr>
          <a:xfrm>
            <a:off x="10104715" y="3901202"/>
            <a:ext cx="2511028" cy="1197650"/>
          </a:xfrm>
          <a:prstGeom prst="roundRect">
            <a:avLst>
              <a:gd name="adj" fmla="val 1786"/>
            </a:avLst>
          </a:prstGeom>
          <a:solidFill>
            <a:srgbClr val="FEF5E7"/>
          </a:solidFill>
          <a:ln w="15240">
            <a:solidFill>
              <a:srgbClr val="D9CDBA"/>
            </a:solidFill>
            <a:prstDash val="solid"/>
          </a:ln>
        </p:spPr>
      </p:sp>
      <p:sp>
        <p:nvSpPr>
          <p:cNvPr id="25" name="Text 20"/>
          <p:cNvSpPr/>
          <p:nvPr/>
        </p:nvSpPr>
        <p:spPr>
          <a:xfrm>
            <a:off x="10262473" y="4058960"/>
            <a:ext cx="1677948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Экономия Ресурсов</a:t>
            </a:r>
            <a:endParaRPr lang="en-US" sz="1300" dirty="0"/>
          </a:p>
        </p:txBody>
      </p:sp>
      <p:sp>
        <p:nvSpPr>
          <p:cNvPr id="26" name="Text 21"/>
          <p:cNvSpPr/>
          <p:nvPr/>
        </p:nvSpPr>
        <p:spPr>
          <a:xfrm>
            <a:off x="10262473" y="4365665"/>
            <a:ext cx="2195513" cy="575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Запуск процессов по необходимости снижает нагрузку и повышает отзывчивость.</a:t>
            </a:r>
            <a:endParaRPr lang="en-US" sz="1100" dirty="0"/>
          </a:p>
        </p:txBody>
      </p:sp>
      <p:sp>
        <p:nvSpPr>
          <p:cNvPr id="27" name="Shape 22"/>
          <p:cNvSpPr/>
          <p:nvPr/>
        </p:nvSpPr>
        <p:spPr>
          <a:xfrm>
            <a:off x="7496770" y="5195888"/>
            <a:ext cx="2510909" cy="1389459"/>
          </a:xfrm>
          <a:prstGeom prst="roundRect">
            <a:avLst>
              <a:gd name="adj" fmla="val 1540"/>
            </a:avLst>
          </a:prstGeom>
          <a:solidFill>
            <a:srgbClr val="FEF5E7"/>
          </a:solidFill>
          <a:ln w="15240">
            <a:solidFill>
              <a:srgbClr val="D9CDBA"/>
            </a:solidFill>
            <a:prstDash val="solid"/>
          </a:ln>
        </p:spPr>
      </p:sp>
      <p:sp>
        <p:nvSpPr>
          <p:cNvPr id="28" name="Text 23"/>
          <p:cNvSpPr/>
          <p:nvPr/>
        </p:nvSpPr>
        <p:spPr>
          <a:xfrm>
            <a:off x="7654528" y="5353645"/>
            <a:ext cx="1677948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Надёжность</a:t>
            </a:r>
            <a:endParaRPr lang="en-US" sz="1300" dirty="0"/>
          </a:p>
        </p:txBody>
      </p:sp>
      <p:sp>
        <p:nvSpPr>
          <p:cNvPr id="29" name="Text 24"/>
          <p:cNvSpPr/>
          <p:nvPr/>
        </p:nvSpPr>
        <p:spPr>
          <a:xfrm>
            <a:off x="7654528" y="5660350"/>
            <a:ext cx="2195393" cy="590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Встроенный механизм </a:t>
            </a:r>
            <a:r>
              <a:rPr lang="en-US" sz="11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KeepAlive</a:t>
            </a: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обеспечивает автоматический перезапуск служб.</a:t>
            </a:r>
            <a:endParaRPr lang="en-US" sz="1100" dirty="0"/>
          </a:p>
        </p:txBody>
      </p:sp>
      <p:sp>
        <p:nvSpPr>
          <p:cNvPr id="30" name="Shape 25"/>
          <p:cNvSpPr/>
          <p:nvPr/>
        </p:nvSpPr>
        <p:spPr>
          <a:xfrm>
            <a:off x="10104715" y="5195888"/>
            <a:ext cx="2511028" cy="1389459"/>
          </a:xfrm>
          <a:prstGeom prst="roundRect">
            <a:avLst>
              <a:gd name="adj" fmla="val 1540"/>
            </a:avLst>
          </a:prstGeom>
          <a:solidFill>
            <a:srgbClr val="FEF5E7"/>
          </a:solidFill>
          <a:ln w="15240">
            <a:solidFill>
              <a:srgbClr val="D9CDBA"/>
            </a:solidFill>
            <a:prstDash val="solid"/>
          </a:ln>
        </p:spPr>
      </p:sp>
      <p:sp>
        <p:nvSpPr>
          <p:cNvPr id="31" name="Text 26"/>
          <p:cNvSpPr/>
          <p:nvPr/>
        </p:nvSpPr>
        <p:spPr>
          <a:xfrm>
            <a:off x="10262473" y="5353645"/>
            <a:ext cx="1699617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Интеграция с macOS</a:t>
            </a:r>
            <a:endParaRPr lang="en-US" sz="1300" dirty="0"/>
          </a:p>
        </p:txBody>
      </p:sp>
      <p:sp>
        <p:nvSpPr>
          <p:cNvPr id="32" name="Text 27"/>
          <p:cNvSpPr/>
          <p:nvPr/>
        </p:nvSpPr>
        <p:spPr>
          <a:xfrm>
            <a:off x="10262473" y="5660350"/>
            <a:ext cx="2195513" cy="767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Глубокая интеграция с фреймворками macOS для создания эффективных и безопасных служб.</a:t>
            </a:r>
            <a:endParaRPr lang="en-US" sz="1100" dirty="0"/>
          </a:p>
        </p:txBody>
      </p:sp>
      <p:sp>
        <p:nvSpPr>
          <p:cNvPr id="33" name="Text 28"/>
          <p:cNvSpPr/>
          <p:nvPr/>
        </p:nvSpPr>
        <p:spPr>
          <a:xfrm>
            <a:off x="2022277" y="6803708"/>
            <a:ext cx="10585847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Хотя </a:t>
            </a:r>
            <a:r>
              <a:rPr lang="en-US" sz="11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systemd</a:t>
            </a: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в Linux также стремится к унификации, </a:t>
            </a:r>
            <a:r>
              <a:rPr lang="en-US" sz="11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launchd</a:t>
            </a: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является зрелым и специализированным решением для экосистемы Apple.</a:t>
            </a:r>
            <a:endParaRPr lang="en-US" sz="11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A4B32B6-27FE-2CD0-4938-7124EC2B45EB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61937" y="834390"/>
            <a:ext cx="10119836" cy="408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Заключение и Итоги: Современное Состояние launchd в macOS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2161937" y="1426845"/>
            <a:ext cx="10306526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0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launchd</a:t>
            </a: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остаётся ключевым элементом macOS, обеспечивая её стабильность и эффективность. Его архитектура постоянно адаптируется к новым требованиям.</a:t>
            </a:r>
            <a:endParaRPr lang="en-US" sz="10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937" y="1714976"/>
            <a:ext cx="3358753" cy="335875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161937" y="5165765"/>
            <a:ext cx="3358753" cy="490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Эффективность и Производительность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2161937" y="5710952"/>
            <a:ext cx="3358753" cy="738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Запуск по требованию и активация по сокету позволяют macOS экономить ресурсы, повышая общую производительность, особенно на мобильных устройствах.</a:t>
            </a:r>
            <a:endParaRPr lang="en-US" sz="10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5704" y="1714976"/>
            <a:ext cx="3358872" cy="335887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635704" y="5165884"/>
            <a:ext cx="1960364" cy="24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Безопасность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5635704" y="5466040"/>
            <a:ext cx="3358872" cy="738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Разделение демонов, агентов и интеграция с SIP повышают безопасность системы, защищая критические компоненты от несанкционированных изменений.</a:t>
            </a:r>
            <a:endParaRPr lang="en-US" sz="10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9591" y="1714976"/>
            <a:ext cx="3358872" cy="335887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109591" y="5165884"/>
            <a:ext cx="2213967" cy="24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Интеграция и Гибкость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9109591" y="5466040"/>
            <a:ext cx="3358872" cy="553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Унифицированный подход к управлению процессами упрощает администрирование macOS. Файлы .plist обеспечивают гибкую настройку.</a:t>
            </a:r>
            <a:endParaRPr lang="en-US" sz="1050" dirty="0"/>
          </a:p>
        </p:txBody>
      </p:sp>
      <p:sp>
        <p:nvSpPr>
          <p:cNvPr id="13" name="Text 8"/>
          <p:cNvSpPr/>
          <p:nvPr/>
        </p:nvSpPr>
        <p:spPr>
          <a:xfrm>
            <a:off x="2161937" y="6553081"/>
            <a:ext cx="10306526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Глубокое понимание </a:t>
            </a:r>
            <a:r>
              <a:rPr lang="en-US" sz="10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launchd</a:t>
            </a: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— ключевой навык для IT-администраторов и инженеров. Оно позволяет эффективно управлять процессами macOS и разрабатывать надёжные интегрированные решения.</a:t>
            </a:r>
            <a:endParaRPr lang="en-US" sz="1050" dirty="0"/>
          </a:p>
        </p:txBody>
      </p:sp>
      <p:sp>
        <p:nvSpPr>
          <p:cNvPr id="14" name="Text 9"/>
          <p:cNvSpPr/>
          <p:nvPr/>
        </p:nvSpPr>
        <p:spPr>
          <a:xfrm>
            <a:off x="2161937" y="7025878"/>
            <a:ext cx="10306526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launchd продолжит эволюционировать с развитием macOS, адаптируясь к новым требованиям безопасности, производительности и пользовательского опыта, сохраняя свою центральную роль.</a:t>
            </a:r>
            <a:endParaRPr lang="en-US" sz="10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59B272-A8A8-DF95-67F2-D9228BCC0FA0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FA24D6-D098-9EBE-7BC2-74D0483EFF9A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91E140-6CB8-D5E6-4B90-91EFCF672295}"/>
              </a:ext>
            </a:extLst>
          </p:cNvPr>
          <p:cNvSpPr txBox="1"/>
          <p:nvPr/>
        </p:nvSpPr>
        <p:spPr>
          <a:xfrm>
            <a:off x="2337955" y="3301800"/>
            <a:ext cx="10297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dirty="0">
                <a:solidFill>
                  <a:schemeClr val="accent6">
                    <a:lumMod val="75000"/>
                  </a:schemeClr>
                </a:solidFill>
                <a:latin typeface="110_Besmellah_1(MRT)" pitchFamily="2" charset="0"/>
              </a:rPr>
              <a:t>Спасибо за внимание</a:t>
            </a:r>
            <a:endParaRPr lang="en-US" sz="7200" dirty="0">
              <a:solidFill>
                <a:schemeClr val="accent6">
                  <a:lumMod val="75000"/>
                </a:schemeClr>
              </a:solidFill>
              <a:latin typeface="110_Besmellah_1(MRT)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35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174325"/>
            <a:ext cx="7468553" cy="1231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Система Инициализации OS X / macOS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324124" y="4720233"/>
            <a:ext cx="746855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Эволюция и архитектура инициализации ОС</a:t>
            </a: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FE6717-38C1-346A-01F2-C782981CBD31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73398" y="1237059"/>
            <a:ext cx="9101257" cy="462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Историческая Справка: От SystemStarter к launchd</a:t>
            </a:r>
            <a:endParaRPr lang="en-US" sz="2900" dirty="0"/>
          </a:p>
        </p:txBody>
      </p:sp>
      <p:sp>
        <p:nvSpPr>
          <p:cNvPr id="3" name="Shape 1"/>
          <p:cNvSpPr/>
          <p:nvPr/>
        </p:nvSpPr>
        <p:spPr>
          <a:xfrm>
            <a:off x="7303651" y="1936552"/>
            <a:ext cx="22860" cy="4481870"/>
          </a:xfrm>
          <a:prstGeom prst="roundRect">
            <a:avLst>
              <a:gd name="adj" fmla="val 103295"/>
            </a:avLst>
          </a:prstGeom>
          <a:solidFill>
            <a:srgbClr val="D9CDBA"/>
          </a:solidFill>
          <a:ln/>
        </p:spPr>
      </p:sp>
      <p:sp>
        <p:nvSpPr>
          <p:cNvPr id="4" name="Shape 2"/>
          <p:cNvSpPr/>
          <p:nvPr/>
        </p:nvSpPr>
        <p:spPr>
          <a:xfrm>
            <a:off x="6688693" y="2102168"/>
            <a:ext cx="472202" cy="22860"/>
          </a:xfrm>
          <a:prstGeom prst="roundRect">
            <a:avLst>
              <a:gd name="adj" fmla="val 103295"/>
            </a:avLst>
          </a:prstGeom>
          <a:solidFill>
            <a:srgbClr val="D9CDBA"/>
          </a:solidFill>
          <a:ln/>
        </p:spPr>
      </p:sp>
      <p:sp>
        <p:nvSpPr>
          <p:cNvPr id="5" name="Shape 3"/>
          <p:cNvSpPr/>
          <p:nvPr/>
        </p:nvSpPr>
        <p:spPr>
          <a:xfrm>
            <a:off x="7138035" y="1936552"/>
            <a:ext cx="354092" cy="354092"/>
          </a:xfrm>
          <a:prstGeom prst="roundRect">
            <a:avLst>
              <a:gd name="adj" fmla="val 6669"/>
            </a:avLst>
          </a:prstGeom>
          <a:solidFill>
            <a:srgbClr val="F3E7D4"/>
          </a:solidFill>
          <a:ln/>
        </p:spPr>
      </p:sp>
      <p:sp>
        <p:nvSpPr>
          <p:cNvPr id="6" name="Text 4"/>
          <p:cNvSpPr/>
          <p:nvPr/>
        </p:nvSpPr>
        <p:spPr>
          <a:xfrm>
            <a:off x="7203996" y="1974711"/>
            <a:ext cx="222171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4534376" y="1990606"/>
            <a:ext cx="1993702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До Mac OS X 10.4 Tiger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1473398" y="2293144"/>
            <a:ext cx="5054679" cy="882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7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Ранние версии OS X использовали </a:t>
            </a:r>
            <a:r>
              <a:rPr lang="en-US" sz="12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SystemStarter</a:t>
            </a: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для системных демонов и </a:t>
            </a:r>
            <a:r>
              <a:rPr lang="en-US" sz="12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mach_init</a:t>
            </a: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для пользовательских процессов. Эти системы были раздельными и менее интегрированными, унаследовав черты UNIX.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1473398" y="3246120"/>
            <a:ext cx="5054679" cy="702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SystemStarter:</a:t>
            </a: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Скриптовый запуск сервисов при загрузке (похож на SysVinit).</a:t>
            </a:r>
            <a:endParaRPr lang="en-US" sz="1200" dirty="0"/>
          </a:p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mach_init:</a:t>
            </a: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Базовая инициализация, связанная с микроядром Mach.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7469267" y="2968347"/>
            <a:ext cx="472202" cy="22860"/>
          </a:xfrm>
          <a:prstGeom prst="roundRect">
            <a:avLst>
              <a:gd name="adj" fmla="val 103295"/>
            </a:avLst>
          </a:prstGeom>
          <a:solidFill>
            <a:srgbClr val="D9CDBA"/>
          </a:solidFill>
          <a:ln/>
        </p:spPr>
      </p:sp>
      <p:sp>
        <p:nvSpPr>
          <p:cNvPr id="11" name="Shape 9"/>
          <p:cNvSpPr/>
          <p:nvPr/>
        </p:nvSpPr>
        <p:spPr>
          <a:xfrm>
            <a:off x="7138035" y="2802731"/>
            <a:ext cx="354092" cy="354092"/>
          </a:xfrm>
          <a:prstGeom prst="roundRect">
            <a:avLst>
              <a:gd name="adj" fmla="val 6669"/>
            </a:avLst>
          </a:prstGeom>
          <a:solidFill>
            <a:srgbClr val="F3E7D4"/>
          </a:solidFill>
          <a:ln/>
        </p:spPr>
      </p:sp>
      <p:sp>
        <p:nvSpPr>
          <p:cNvPr id="12" name="Text 10"/>
          <p:cNvSpPr/>
          <p:nvPr/>
        </p:nvSpPr>
        <p:spPr>
          <a:xfrm>
            <a:off x="7203996" y="2840891"/>
            <a:ext cx="222171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8102084" y="2856786"/>
            <a:ext cx="2300645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Mac OS X 10.4 Tiger (2005)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8102084" y="3159323"/>
            <a:ext cx="5054798" cy="661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Представлена </a:t>
            </a:r>
            <a:r>
              <a:rPr lang="en-US" sz="12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launchd</a:t>
            </a: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как унифицированная система инициализации. Она заменила SystemStarter, inetd, cron и интегрировалась с Mach и CoreFoundation.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8102084" y="3891796"/>
            <a:ext cx="5054798" cy="964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Унификация:</a:t>
            </a: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Одна система для управления всеми процессами.</a:t>
            </a:r>
            <a:endParaRPr lang="en-US" sz="1200" dirty="0"/>
          </a:p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Простота:</a:t>
            </a: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Конфигурация через .plist файлы.</a:t>
            </a:r>
            <a:endParaRPr lang="en-US" sz="1200" dirty="0"/>
          </a:p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Эффективность:</a:t>
            </a: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Запуск процессов по требованию для снижения потребления ресурсов.</a:t>
            </a:r>
            <a:endParaRPr lang="en-US" sz="1200" dirty="0"/>
          </a:p>
        </p:txBody>
      </p:sp>
      <p:sp>
        <p:nvSpPr>
          <p:cNvPr id="16" name="Shape 14"/>
          <p:cNvSpPr/>
          <p:nvPr/>
        </p:nvSpPr>
        <p:spPr>
          <a:xfrm>
            <a:off x="6688693" y="4351139"/>
            <a:ext cx="472202" cy="22860"/>
          </a:xfrm>
          <a:prstGeom prst="roundRect">
            <a:avLst>
              <a:gd name="adj" fmla="val 103295"/>
            </a:avLst>
          </a:prstGeom>
          <a:solidFill>
            <a:srgbClr val="D9CDBA"/>
          </a:solidFill>
          <a:ln/>
        </p:spPr>
      </p:sp>
      <p:sp>
        <p:nvSpPr>
          <p:cNvPr id="17" name="Shape 15"/>
          <p:cNvSpPr/>
          <p:nvPr/>
        </p:nvSpPr>
        <p:spPr>
          <a:xfrm>
            <a:off x="7138035" y="4185523"/>
            <a:ext cx="354092" cy="354092"/>
          </a:xfrm>
          <a:prstGeom prst="roundRect">
            <a:avLst>
              <a:gd name="adj" fmla="val 6669"/>
            </a:avLst>
          </a:prstGeom>
          <a:solidFill>
            <a:srgbClr val="F3E7D4"/>
          </a:solidFill>
          <a:ln/>
        </p:spPr>
      </p:sp>
      <p:sp>
        <p:nvSpPr>
          <p:cNvPr id="18" name="Text 16"/>
          <p:cNvSpPr/>
          <p:nvPr/>
        </p:nvSpPr>
        <p:spPr>
          <a:xfrm>
            <a:off x="7203996" y="4223683"/>
            <a:ext cx="222171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3880485" y="4239578"/>
            <a:ext cx="2647593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Последующие Версии macOS</a:t>
            </a:r>
            <a:endParaRPr lang="en-US" sz="1450" dirty="0"/>
          </a:p>
        </p:txBody>
      </p:sp>
      <p:sp>
        <p:nvSpPr>
          <p:cNvPr id="20" name="Text 18"/>
          <p:cNvSpPr/>
          <p:nvPr/>
        </p:nvSpPr>
        <p:spPr>
          <a:xfrm>
            <a:off x="1473398" y="4542115"/>
            <a:ext cx="5054679" cy="882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7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launchd продолжает развиваться как центральный элемент системы. В новых версиях macOS улучшаются стабильность, производительность и добавляются функции, но его фундаментальная архитектура неизменна.</a:t>
            </a:r>
            <a:endParaRPr lang="en-US" sz="1200" dirty="0"/>
          </a:p>
        </p:txBody>
      </p:sp>
      <p:sp>
        <p:nvSpPr>
          <p:cNvPr id="21" name="Text 19"/>
          <p:cNvSpPr/>
          <p:nvPr/>
        </p:nvSpPr>
        <p:spPr>
          <a:xfrm>
            <a:off x="1473398" y="5495092"/>
            <a:ext cx="5054679" cy="923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macOS Sierra (10.12):</a:t>
            </a: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Улучшения безопасности и изоляции процессов.</a:t>
            </a:r>
            <a:endParaRPr lang="en-US" sz="1200" dirty="0"/>
          </a:p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Современные macOS:</a:t>
            </a: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Интеграция с функциями безопасности, например, System Integrity Protection (SIP).</a:t>
            </a:r>
            <a:endParaRPr lang="en-US" sz="1200" dirty="0"/>
          </a:p>
        </p:txBody>
      </p:sp>
      <p:sp>
        <p:nvSpPr>
          <p:cNvPr id="22" name="Text 20"/>
          <p:cNvSpPr/>
          <p:nvPr/>
        </p:nvSpPr>
        <p:spPr>
          <a:xfrm>
            <a:off x="1473398" y="6551414"/>
            <a:ext cx="11683484" cy="441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Переход к launchd стал значительным шагом в модернизации системы инициализации Apple, сделав её более гибкой, эффективной и соответствующей уникальным требованиям macOS.</a:t>
            </a:r>
            <a:endParaRPr lang="en-US" sz="1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5A170E-45C5-D565-2F8F-6AA485CF2D65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82428" y="653653"/>
            <a:ext cx="6849308" cy="398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launchd как PID 1: Первый Процесс Системы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2282428" y="1228130"/>
            <a:ext cx="10065544" cy="178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 UNIX-подобных ОС, включая macOS, **PID 1** — это первый процесс, запускаемый ядром после инициализации.</a:t>
            </a:r>
            <a:endParaRPr lang="en-US" sz="10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428" y="1604248"/>
            <a:ext cx="5387102" cy="441317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282428" y="6116122"/>
            <a:ext cx="1914525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Запуск Ядром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2282428" y="6443186"/>
            <a:ext cx="5387102" cy="3574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После загрузки и базовой настройки, ядро macOS передает управление **launchd**, делая его **корневым процессом** системы.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2282428" y="6879550"/>
            <a:ext cx="5387102" cy="38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0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Ядро:</a:t>
            </a: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Управляет низкоуровневыми операциями, памятью и процессорным временем.</a:t>
            </a:r>
            <a:endParaRPr lang="en-US" sz="1050" dirty="0"/>
          </a:p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0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Запуск:</a:t>
            </a: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После инициализации ядро запускает **launchd** и ждет его работы.</a:t>
            </a:r>
            <a:endParaRPr lang="en-US" sz="10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906" y="1604248"/>
            <a:ext cx="4347567" cy="270807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007906" y="4411028"/>
            <a:ext cx="1914525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Роль PID 1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8007906" y="4738092"/>
            <a:ext cx="4347567" cy="13124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0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Инициализация Системы:</a:t>
            </a: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Запускает все системные демоны и службы.</a:t>
            </a:r>
            <a:endParaRPr lang="en-US" sz="1050" dirty="0"/>
          </a:p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0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Управление Процессами:</a:t>
            </a: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Является родительским для всех процессов; "усыновляет" дочерние процессы при завершении родителя.</a:t>
            </a:r>
            <a:endParaRPr lang="en-US" sz="1050" dirty="0"/>
          </a:p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0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Завершение Системы:</a:t>
            </a: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Отвечает за корректное завершение работы, отправляя сигналы всем процессам.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8007906" y="6129457"/>
            <a:ext cx="4347567" cy="3574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**launchd** незаменим для стабильности и работы macOS, действуя как "дирижёр" для всех программ и служб.</a:t>
            </a:r>
            <a:endParaRPr lang="en-US" sz="1050" dirty="0"/>
          </a:p>
        </p:txBody>
      </p:sp>
      <p:sp>
        <p:nvSpPr>
          <p:cNvPr id="12" name="Text 8"/>
          <p:cNvSpPr/>
          <p:nvPr/>
        </p:nvSpPr>
        <p:spPr>
          <a:xfrm>
            <a:off x="2282428" y="7397115"/>
            <a:ext cx="10065544" cy="178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Понимание роли **launchd** как PID 1 критически важно для диагностики проблем с загрузкой и управления системными службами macOS.</a:t>
            </a:r>
            <a:endParaRPr lang="en-US" sz="10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A1C530-E3BF-B307-ADDB-1377005A157A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42160" y="1735455"/>
            <a:ext cx="10075188" cy="417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Архитектура launchd: Системный и Пользовательский Уровни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2042160" y="2346127"/>
            <a:ext cx="10545961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Архитектура </a:t>
            </a:r>
            <a:r>
              <a:rPr lang="en-US" sz="11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launchd</a:t>
            </a: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в macOS разделена на системный и пользовательский уровни для гибкого и безопасного управления процессами.</a:t>
            </a:r>
            <a:endParaRPr lang="en-US" sz="11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160" y="2645093"/>
            <a:ext cx="2606278" cy="260627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744760" y="2645093"/>
            <a:ext cx="2510076" cy="5014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Системный Уровень: LaunchDaemons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4744760" y="3204329"/>
            <a:ext cx="2510076" cy="2609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Расположение:</a:t>
            </a: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</a:t>
            </a:r>
            <a:r>
              <a:rPr lang="en-US" sz="11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/Library/LaunchDaemons</a:t>
            </a: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и </a:t>
            </a:r>
            <a:r>
              <a:rPr lang="en-US" sz="11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/System/Library/LaunchDaemons</a:t>
            </a: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100" dirty="0"/>
          </a:p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Права:</a:t>
            </a: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Запускаются от имени </a:t>
            </a:r>
            <a:r>
              <a:rPr lang="en-US" sz="11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root</a:t>
            </a: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работают независимо от входа пользователя. Предоставляют базовые системные службы.</a:t>
            </a:r>
            <a:endParaRPr lang="en-US" sz="1100" dirty="0"/>
          </a:p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Примеры:</a:t>
            </a: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Службы сетевого доступа, логирования, управление файловой системой.</a:t>
            </a:r>
            <a:endParaRPr lang="en-US" sz="1100" dirty="0"/>
          </a:p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Назначение:</a:t>
            </a: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Фундаментальная функциональность ОС для всех пользователей.</a:t>
            </a:r>
            <a:endParaRPr lang="en-US" sz="11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327" y="2645093"/>
            <a:ext cx="2606397" cy="260639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078045" y="2645093"/>
            <a:ext cx="2510076" cy="5014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Пользовательский Уровень: LaunchAgents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10078045" y="3204329"/>
            <a:ext cx="2510076" cy="2990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Расположение:</a:t>
            </a: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</a:t>
            </a:r>
            <a:r>
              <a:rPr lang="en-US" sz="11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/Library/LaunchAgents</a:t>
            </a: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и </a:t>
            </a:r>
            <a:r>
              <a:rPr lang="en-US" sz="11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~/Library/LaunchAgents</a:t>
            </a: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100" dirty="0"/>
          </a:p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Права:</a:t>
            </a: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Запускаются от имени текущего пользователя, работают только при его входе. Обеспечивают пользовательские службы.</a:t>
            </a:r>
            <a:endParaRPr lang="en-US" sz="1100" dirty="0"/>
          </a:p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Примеры:</a:t>
            </a: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Обновления приложений, синхронизация облачных сервисов, пользовательские настройки.</a:t>
            </a:r>
            <a:endParaRPr lang="en-US" sz="1100" dirty="0"/>
          </a:p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Назначение:</a:t>
            </a: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Функциональность, специфичная для пользователя или его сессии.</a:t>
            </a:r>
            <a:endParaRPr lang="en-US" sz="1100" dirty="0"/>
          </a:p>
        </p:txBody>
      </p:sp>
      <p:sp>
        <p:nvSpPr>
          <p:cNvPr id="10" name="Text 6"/>
          <p:cNvSpPr/>
          <p:nvPr/>
        </p:nvSpPr>
        <p:spPr>
          <a:xfrm>
            <a:off x="2042160" y="6303526"/>
            <a:ext cx="10545961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Такое разделение обеспечивает эффективное управление ресурсами, изоляцию процессов и повышает общую безопасность системы.</a:t>
            </a:r>
            <a:endParaRPr lang="en-US" sz="11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F2CA72-2DB0-9543-1A53-52196103FC21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80598" y="1311473"/>
            <a:ext cx="588525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Формат Конфигурации: Property List (.plist)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2880598" y="1799273"/>
            <a:ext cx="8869085" cy="150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launchd использует .plist файлы для определения параметров служб. Это структурированные XML-документы.</a:t>
            </a: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2880598" y="2094190"/>
            <a:ext cx="1686997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Пример .plist файла</a:t>
            </a:r>
            <a:endParaRPr lang="en-US" sz="1300" dirty="0"/>
          </a:p>
        </p:txBody>
      </p:sp>
      <p:sp>
        <p:nvSpPr>
          <p:cNvPr id="5" name="Shape 3"/>
          <p:cNvSpPr/>
          <p:nvPr/>
        </p:nvSpPr>
        <p:spPr>
          <a:xfrm>
            <a:off x="2880598" y="2381726"/>
            <a:ext cx="4288750" cy="4232791"/>
          </a:xfrm>
          <a:prstGeom prst="roundRect">
            <a:avLst>
              <a:gd name="adj" fmla="val 423"/>
            </a:avLst>
          </a:prstGeom>
          <a:solidFill>
            <a:srgbClr val="F1E8DA"/>
          </a:solidFill>
          <a:ln/>
        </p:spPr>
      </p:sp>
      <p:sp>
        <p:nvSpPr>
          <p:cNvPr id="6" name="Shape 4"/>
          <p:cNvSpPr/>
          <p:nvPr/>
        </p:nvSpPr>
        <p:spPr>
          <a:xfrm>
            <a:off x="2874645" y="2381726"/>
            <a:ext cx="4300657" cy="4232791"/>
          </a:xfrm>
          <a:prstGeom prst="roundRect">
            <a:avLst>
              <a:gd name="adj" fmla="val 423"/>
            </a:avLst>
          </a:prstGeom>
          <a:solidFill>
            <a:srgbClr val="F1E8DA"/>
          </a:solidFill>
          <a:ln/>
        </p:spPr>
      </p:sp>
      <p:sp>
        <p:nvSpPr>
          <p:cNvPr id="7" name="Text 5"/>
          <p:cNvSpPr/>
          <p:nvPr/>
        </p:nvSpPr>
        <p:spPr>
          <a:xfrm>
            <a:off x="2994065" y="2471261"/>
            <a:ext cx="4061817" cy="40537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&lt;?xml version="1.0" encoding="UTF-8"?&gt;</a:t>
            </a:r>
            <a:endParaRPr lang="en-US" sz="900" dirty="0"/>
          </a:p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&lt;!DOCTYPE plist PUBLIC "-//Apple//DTD PLIST 1.0//EN" "http://www.apple.com/DTDs/PropertyList-1.0.dtd"&gt;</a:t>
            </a:r>
            <a:endParaRPr lang="en-US" sz="900" dirty="0"/>
          </a:p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&lt;plist version="1.0"&gt;</a:t>
            </a:r>
            <a:endParaRPr lang="en-US" sz="900" dirty="0"/>
          </a:p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&lt;dict&gt;</a:t>
            </a:r>
            <a:endParaRPr lang="en-US" sz="900" dirty="0"/>
          </a:p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	&lt;key&gt;Label&lt;/key&gt;</a:t>
            </a:r>
            <a:endParaRPr lang="en-US" sz="900" dirty="0"/>
          </a:p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	&lt;string&gt;com.example.myservice&lt;/string&gt;</a:t>
            </a:r>
            <a:endParaRPr lang="en-US" sz="900" dirty="0"/>
          </a:p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	&lt;key&gt;ProgramArguments&lt;/key&gt;</a:t>
            </a:r>
            <a:endParaRPr lang="en-US" sz="900" dirty="0"/>
          </a:p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	&lt;array&gt;</a:t>
            </a:r>
            <a:endParaRPr lang="en-US" sz="900" dirty="0"/>
          </a:p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		&lt;string&gt;/usr/local/bin/myservice&lt;/string&gt;</a:t>
            </a:r>
            <a:endParaRPr lang="en-US" sz="900" dirty="0"/>
          </a:p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		&lt;string&gt;--config&lt;/string&gt;</a:t>
            </a:r>
            <a:endParaRPr lang="en-US" sz="900" dirty="0"/>
          </a:p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		&lt;string&gt;/etc/myservice.conf&lt;/string&gt;</a:t>
            </a:r>
            <a:endParaRPr lang="en-US" sz="900" dirty="0"/>
          </a:p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	&lt;/array&gt;</a:t>
            </a:r>
            <a:endParaRPr lang="en-US" sz="900" dirty="0"/>
          </a:p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	&lt;key&gt;RunAtLoad&lt;/key&gt;</a:t>
            </a:r>
            <a:endParaRPr lang="en-US" sz="900" dirty="0"/>
          </a:p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	&lt;true/&gt;</a:t>
            </a:r>
            <a:endParaRPr lang="en-US" sz="900" dirty="0"/>
          </a:p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	&lt;key&gt;KeepAlive&lt;/key&gt;</a:t>
            </a:r>
            <a:endParaRPr lang="en-US" sz="900" dirty="0"/>
          </a:p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	&lt;true/&gt;</a:t>
            </a:r>
            <a:endParaRPr lang="en-US" sz="900" dirty="0"/>
          </a:p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	&lt;key&gt;StartCalendarInterval&lt;/key&gt;</a:t>
            </a:r>
            <a:endParaRPr lang="en-US" sz="900" dirty="0"/>
          </a:p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	&lt;dict&gt;</a:t>
            </a:r>
            <a:endParaRPr lang="en-US" sz="900" dirty="0"/>
          </a:p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		&lt;key&gt;Hour&lt;/key&gt;</a:t>
            </a:r>
            <a:endParaRPr lang="en-US" sz="900" dirty="0"/>
          </a:p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		&lt;integer&gt;3&lt;/integer&gt;</a:t>
            </a:r>
            <a:endParaRPr lang="en-US" sz="900" dirty="0"/>
          </a:p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		&lt;key&gt;Minute&lt;/key&gt;</a:t>
            </a:r>
            <a:endParaRPr lang="en-US" sz="900" dirty="0"/>
          </a:p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		&lt;integer&gt;0&lt;/integer&gt;</a:t>
            </a:r>
            <a:endParaRPr lang="en-US" sz="900" dirty="0"/>
          </a:p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	&lt;/dict&gt;</a:t>
            </a:r>
            <a:endParaRPr lang="en-US" sz="900" dirty="0"/>
          </a:p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&lt;/dict&gt;</a:t>
            </a:r>
            <a:endParaRPr lang="en-US" sz="900" dirty="0"/>
          </a:p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&lt;/plist&gt;</a:t>
            </a:r>
            <a:endParaRPr lang="en-US" sz="900" dirty="0"/>
          </a:p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</a:t>
            </a:r>
            <a:endParaRPr lang="en-US" sz="900" dirty="0"/>
          </a:p>
        </p:txBody>
      </p:sp>
      <p:sp>
        <p:nvSpPr>
          <p:cNvPr id="8" name="Text 6"/>
          <p:cNvSpPr/>
          <p:nvPr/>
        </p:nvSpPr>
        <p:spPr>
          <a:xfrm>
            <a:off x="7468433" y="2094190"/>
            <a:ext cx="1812965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Ключевые Параметры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7468433" y="2381726"/>
            <a:ext cx="268843" cy="268843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10" name="Text 8"/>
          <p:cNvSpPr/>
          <p:nvPr/>
        </p:nvSpPr>
        <p:spPr>
          <a:xfrm>
            <a:off x="7518559" y="2410718"/>
            <a:ext cx="168593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805380" y="2422803"/>
            <a:ext cx="1405890" cy="175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Label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7805380" y="2666643"/>
            <a:ext cx="3951803" cy="3078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Уникальный обязательный идентификатор службы (например, </a:t>
            </a:r>
            <a:r>
              <a:rPr lang="en-US" sz="9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com.example.myservice</a:t>
            </a:r>
            <a:r>
              <a:rPr lang="en-US" sz="9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).</a:t>
            </a:r>
            <a:endParaRPr lang="en-US" sz="900" dirty="0"/>
          </a:p>
        </p:txBody>
      </p:sp>
      <p:sp>
        <p:nvSpPr>
          <p:cNvPr id="13" name="Shape 11"/>
          <p:cNvSpPr/>
          <p:nvPr/>
        </p:nvSpPr>
        <p:spPr>
          <a:xfrm>
            <a:off x="7468433" y="3110865"/>
            <a:ext cx="268843" cy="268843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14" name="Text 12"/>
          <p:cNvSpPr/>
          <p:nvPr/>
        </p:nvSpPr>
        <p:spPr>
          <a:xfrm>
            <a:off x="7518559" y="3139857"/>
            <a:ext cx="168593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7805380" y="3151942"/>
            <a:ext cx="1405890" cy="175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ProgramArguments</a:t>
            </a:r>
            <a:endParaRPr lang="en-US" sz="1100" dirty="0"/>
          </a:p>
        </p:txBody>
      </p:sp>
      <p:sp>
        <p:nvSpPr>
          <p:cNvPr id="16" name="Text 14"/>
          <p:cNvSpPr/>
          <p:nvPr/>
        </p:nvSpPr>
        <p:spPr>
          <a:xfrm>
            <a:off x="7805380" y="3395782"/>
            <a:ext cx="3951803" cy="300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Массив строк: путь к исполняемому файлу и его аргументы. Первая строка — путь к программе.</a:t>
            </a:r>
            <a:endParaRPr lang="en-US" sz="900" dirty="0"/>
          </a:p>
        </p:txBody>
      </p:sp>
      <p:sp>
        <p:nvSpPr>
          <p:cNvPr id="17" name="Shape 15"/>
          <p:cNvSpPr/>
          <p:nvPr/>
        </p:nvSpPr>
        <p:spPr>
          <a:xfrm>
            <a:off x="7468433" y="3832384"/>
            <a:ext cx="268843" cy="268843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18" name="Text 16"/>
          <p:cNvSpPr/>
          <p:nvPr/>
        </p:nvSpPr>
        <p:spPr>
          <a:xfrm>
            <a:off x="7518559" y="3861375"/>
            <a:ext cx="168593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1300" dirty="0"/>
          </a:p>
        </p:txBody>
      </p:sp>
      <p:sp>
        <p:nvSpPr>
          <p:cNvPr id="19" name="Text 17"/>
          <p:cNvSpPr/>
          <p:nvPr/>
        </p:nvSpPr>
        <p:spPr>
          <a:xfrm>
            <a:off x="7805380" y="3873460"/>
            <a:ext cx="1405890" cy="175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RunAtLoad</a:t>
            </a:r>
            <a:endParaRPr lang="en-US" sz="1100" dirty="0"/>
          </a:p>
        </p:txBody>
      </p:sp>
      <p:sp>
        <p:nvSpPr>
          <p:cNvPr id="20" name="Text 18"/>
          <p:cNvSpPr/>
          <p:nvPr/>
        </p:nvSpPr>
        <p:spPr>
          <a:xfrm>
            <a:off x="7805380" y="4117300"/>
            <a:ext cx="3951803" cy="157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true</a:t>
            </a:r>
            <a:r>
              <a:rPr lang="en-US" sz="9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для запуска при загрузке, </a:t>
            </a:r>
            <a:r>
              <a:rPr lang="en-US" sz="9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false</a:t>
            </a:r>
            <a:r>
              <a:rPr lang="en-US" sz="9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для запуска по требованию.</a:t>
            </a:r>
            <a:endParaRPr lang="en-US" sz="900" dirty="0"/>
          </a:p>
        </p:txBody>
      </p:sp>
      <p:sp>
        <p:nvSpPr>
          <p:cNvPr id="21" name="Shape 19"/>
          <p:cNvSpPr/>
          <p:nvPr/>
        </p:nvSpPr>
        <p:spPr>
          <a:xfrm>
            <a:off x="7468433" y="4411385"/>
            <a:ext cx="268843" cy="268843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22" name="Text 20"/>
          <p:cNvSpPr/>
          <p:nvPr/>
        </p:nvSpPr>
        <p:spPr>
          <a:xfrm>
            <a:off x="7518559" y="4440376"/>
            <a:ext cx="168593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1300" dirty="0"/>
          </a:p>
        </p:txBody>
      </p:sp>
      <p:sp>
        <p:nvSpPr>
          <p:cNvPr id="23" name="Text 21"/>
          <p:cNvSpPr/>
          <p:nvPr/>
        </p:nvSpPr>
        <p:spPr>
          <a:xfrm>
            <a:off x="7805380" y="4452461"/>
            <a:ext cx="1405890" cy="175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KeepAlive</a:t>
            </a:r>
            <a:endParaRPr lang="en-US" sz="1100" dirty="0"/>
          </a:p>
        </p:txBody>
      </p:sp>
      <p:sp>
        <p:nvSpPr>
          <p:cNvPr id="24" name="Text 22"/>
          <p:cNvSpPr/>
          <p:nvPr/>
        </p:nvSpPr>
        <p:spPr>
          <a:xfrm>
            <a:off x="7805380" y="4696301"/>
            <a:ext cx="3951803" cy="157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true</a:t>
            </a:r>
            <a:r>
              <a:rPr lang="en-US" sz="9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для автоматического перезапуска службы при сбое/завершении.</a:t>
            </a:r>
            <a:endParaRPr lang="en-US" sz="900" dirty="0"/>
          </a:p>
        </p:txBody>
      </p:sp>
      <p:sp>
        <p:nvSpPr>
          <p:cNvPr id="25" name="Shape 23"/>
          <p:cNvSpPr/>
          <p:nvPr/>
        </p:nvSpPr>
        <p:spPr>
          <a:xfrm>
            <a:off x="7468433" y="4990386"/>
            <a:ext cx="268843" cy="268843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26" name="Text 24"/>
          <p:cNvSpPr/>
          <p:nvPr/>
        </p:nvSpPr>
        <p:spPr>
          <a:xfrm>
            <a:off x="7518559" y="5019377"/>
            <a:ext cx="168593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5</a:t>
            </a:r>
            <a:endParaRPr lang="en-US" sz="1300" dirty="0"/>
          </a:p>
        </p:txBody>
      </p:sp>
      <p:sp>
        <p:nvSpPr>
          <p:cNvPr id="27" name="Text 25"/>
          <p:cNvSpPr/>
          <p:nvPr/>
        </p:nvSpPr>
        <p:spPr>
          <a:xfrm>
            <a:off x="7805380" y="5031462"/>
            <a:ext cx="1409462" cy="175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StartCalendarInterval</a:t>
            </a:r>
            <a:endParaRPr lang="en-US" sz="1100" dirty="0"/>
          </a:p>
        </p:txBody>
      </p:sp>
      <p:sp>
        <p:nvSpPr>
          <p:cNvPr id="28" name="Text 26"/>
          <p:cNvSpPr/>
          <p:nvPr/>
        </p:nvSpPr>
        <p:spPr>
          <a:xfrm>
            <a:off x="7805380" y="5275302"/>
            <a:ext cx="3951803" cy="300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Словарь для запуска службы по расписанию (аналог cron). Указывает час, минуту, день и т.д.</a:t>
            </a:r>
            <a:endParaRPr lang="en-US" sz="900" dirty="0"/>
          </a:p>
        </p:txBody>
      </p:sp>
      <p:sp>
        <p:nvSpPr>
          <p:cNvPr id="29" name="Shape 27"/>
          <p:cNvSpPr/>
          <p:nvPr/>
        </p:nvSpPr>
        <p:spPr>
          <a:xfrm>
            <a:off x="7468433" y="5711904"/>
            <a:ext cx="268843" cy="268843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30" name="Text 28"/>
          <p:cNvSpPr/>
          <p:nvPr/>
        </p:nvSpPr>
        <p:spPr>
          <a:xfrm>
            <a:off x="7518559" y="5740896"/>
            <a:ext cx="168593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6</a:t>
            </a:r>
            <a:endParaRPr lang="en-US" sz="1300" dirty="0"/>
          </a:p>
        </p:txBody>
      </p:sp>
      <p:sp>
        <p:nvSpPr>
          <p:cNvPr id="31" name="Text 29"/>
          <p:cNvSpPr/>
          <p:nvPr/>
        </p:nvSpPr>
        <p:spPr>
          <a:xfrm>
            <a:off x="7805380" y="5752981"/>
            <a:ext cx="1405890" cy="175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Other Keys</a:t>
            </a:r>
            <a:endParaRPr lang="en-US" sz="1100" dirty="0"/>
          </a:p>
        </p:txBody>
      </p:sp>
      <p:sp>
        <p:nvSpPr>
          <p:cNvPr id="32" name="Text 30"/>
          <p:cNvSpPr/>
          <p:nvPr/>
        </p:nvSpPr>
        <p:spPr>
          <a:xfrm>
            <a:off x="7805380" y="5996821"/>
            <a:ext cx="3951803" cy="315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Множество других параметров, таких как </a:t>
            </a:r>
            <a:r>
              <a:rPr lang="en-US" sz="9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StandardOutPath</a:t>
            </a:r>
            <a:r>
              <a:rPr lang="en-US" sz="9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</a:t>
            </a:r>
            <a:r>
              <a:rPr lang="en-US" sz="9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UserName</a:t>
            </a:r>
            <a:r>
              <a:rPr lang="en-US" sz="9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</a:t>
            </a:r>
            <a:r>
              <a:rPr lang="en-US" sz="9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Sockets</a:t>
            </a:r>
            <a:r>
              <a:rPr lang="en-US" sz="9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для тонкой настройки.</a:t>
            </a:r>
            <a:endParaRPr lang="en-US" sz="900" dirty="0"/>
          </a:p>
        </p:txBody>
      </p:sp>
      <p:sp>
        <p:nvSpPr>
          <p:cNvPr id="33" name="Text 31"/>
          <p:cNvSpPr/>
          <p:nvPr/>
        </p:nvSpPr>
        <p:spPr>
          <a:xfrm>
            <a:off x="2880598" y="6767870"/>
            <a:ext cx="8869085" cy="150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Правильное использование этих параметров позволяет создавать надёжные и эффективные службы в macOS.</a:t>
            </a:r>
            <a:endParaRPr lang="en-US" sz="9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7EAE23A-FB7F-D4BD-29E9-BCAEE1739B9B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79859" y="987504"/>
            <a:ext cx="5987177" cy="367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Управление Службами: Команда launchctl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2679859" y="1503878"/>
            <a:ext cx="9270683" cy="159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9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launchctl</a:t>
            </a:r>
            <a:r>
              <a:rPr lang="en-US" sz="9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— основной инструмент командной строки для взаимодействия с </a:t>
            </a:r>
            <a:r>
              <a:rPr lang="en-US" sz="9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launchd</a:t>
            </a:r>
            <a:r>
              <a:rPr lang="en-US" sz="9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и управления его службами.</a:t>
            </a:r>
            <a:endParaRPr lang="en-US" sz="9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859" y="1830705"/>
            <a:ext cx="4483060" cy="298787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79859" y="4902279"/>
            <a:ext cx="1763435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Основные Команды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2679859" y="5197078"/>
            <a:ext cx="4483060" cy="1775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9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launchctl load &lt;path/to/plist&gt;:</a:t>
            </a:r>
            <a:r>
              <a:rPr lang="en-US" sz="9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Загружает службу из .plist файла.</a:t>
            </a:r>
            <a:endParaRPr lang="en-US" sz="950" dirty="0"/>
          </a:p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9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launchctl unload &lt;path/to/plist&gt;:</a:t>
            </a:r>
            <a:r>
              <a:rPr lang="en-US" sz="9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Выгружает службу.</a:t>
            </a:r>
            <a:endParaRPr lang="en-US" sz="950" dirty="0"/>
          </a:p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9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launchctl list:</a:t>
            </a:r>
            <a:r>
              <a:rPr lang="en-US" sz="9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Отображает список всех загруженных служб со статусом и PID.</a:t>
            </a:r>
            <a:endParaRPr lang="en-US" sz="950" dirty="0"/>
          </a:p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9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launchctl enable &lt;label&gt;:</a:t>
            </a:r>
            <a:r>
              <a:rPr lang="en-US" sz="9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Включает службу для автозапуска при загрузке системы или входе пользователя.</a:t>
            </a:r>
            <a:endParaRPr lang="en-US" sz="950" dirty="0"/>
          </a:p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9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launchctl disable &lt;label&gt;:</a:t>
            </a:r>
            <a:r>
              <a:rPr lang="en-US" sz="9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Отключает службу, предотвращая её запуск.</a:t>
            </a:r>
            <a:endParaRPr lang="en-US" sz="950" dirty="0"/>
          </a:p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9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launchctl start &lt;label&gt;:</a:t>
            </a:r>
            <a:r>
              <a:rPr lang="en-US" sz="9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Запускает загруженную службу по метке (Label).</a:t>
            </a:r>
            <a:endParaRPr lang="en-US" sz="950" dirty="0"/>
          </a:p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9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launchctl stop &lt;label&gt;:</a:t>
            </a:r>
            <a:r>
              <a:rPr lang="en-US" sz="9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Останавливает запущенную службу.</a:t>
            </a:r>
            <a:endParaRPr lang="en-US" sz="950" dirty="0"/>
          </a:p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9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launchctl kill &lt;signal&gt; &lt;label&gt;:</a:t>
            </a:r>
            <a:r>
              <a:rPr lang="en-US" sz="9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Отправляет сигнал процессу, управляемому launchd.</a:t>
            </a:r>
            <a:endParaRPr lang="en-US" sz="950" dirty="0"/>
          </a:p>
        </p:txBody>
      </p:sp>
      <p:sp>
        <p:nvSpPr>
          <p:cNvPr id="7" name="Text 4"/>
          <p:cNvSpPr/>
          <p:nvPr/>
        </p:nvSpPr>
        <p:spPr>
          <a:xfrm>
            <a:off x="7475101" y="1821418"/>
            <a:ext cx="2174558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Примеры Использования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7475101" y="2125504"/>
            <a:ext cx="4483060" cy="2737961"/>
          </a:xfrm>
          <a:prstGeom prst="roundRect">
            <a:avLst>
              <a:gd name="adj" fmla="val 684"/>
            </a:avLst>
          </a:prstGeom>
          <a:solidFill>
            <a:srgbClr val="F1E8DA"/>
          </a:solidFill>
          <a:ln/>
        </p:spPr>
      </p:sp>
      <p:sp>
        <p:nvSpPr>
          <p:cNvPr id="9" name="Shape 6"/>
          <p:cNvSpPr/>
          <p:nvPr/>
        </p:nvSpPr>
        <p:spPr>
          <a:xfrm>
            <a:off x="7468910" y="2125504"/>
            <a:ext cx="4495443" cy="2737961"/>
          </a:xfrm>
          <a:prstGeom prst="roundRect">
            <a:avLst>
              <a:gd name="adj" fmla="val 684"/>
            </a:avLst>
          </a:prstGeom>
          <a:solidFill>
            <a:srgbClr val="F1E8DA"/>
          </a:solidFill>
          <a:ln/>
        </p:spPr>
      </p:sp>
      <p:sp>
        <p:nvSpPr>
          <p:cNvPr id="10" name="Text 7"/>
          <p:cNvSpPr/>
          <p:nvPr/>
        </p:nvSpPr>
        <p:spPr>
          <a:xfrm>
            <a:off x="7593806" y="2219087"/>
            <a:ext cx="4245650" cy="2550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9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Загрузить агент пользователя</a:t>
            </a:r>
            <a:endParaRPr lang="en-US" sz="950" dirty="0"/>
          </a:p>
          <a:p>
            <a:pPr marL="0" indent="0" algn="l">
              <a:lnSpc>
                <a:spcPts val="1250"/>
              </a:lnSpc>
              <a:buNone/>
            </a:pPr>
            <a:r>
              <a:rPr lang="en-US" sz="9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launchctl load ~/Library/LaunchAgents/com.example.myapp.plist</a:t>
            </a:r>
            <a:endParaRPr lang="en-US" sz="950" dirty="0"/>
          </a:p>
          <a:p>
            <a:pPr marL="0" indent="0" algn="l">
              <a:lnSpc>
                <a:spcPts val="1250"/>
              </a:lnSpc>
              <a:buNone/>
            </a:pPr>
            <a:endParaRPr lang="en-US" sz="950" dirty="0"/>
          </a:p>
          <a:p>
            <a:pPr marL="0" indent="0" algn="l">
              <a:lnSpc>
                <a:spcPts val="1250"/>
              </a:lnSpc>
              <a:buNone/>
            </a:pPr>
            <a:r>
              <a:rPr lang="en-US" sz="9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Выгрузить системный демон</a:t>
            </a:r>
            <a:endParaRPr lang="en-US" sz="950" dirty="0"/>
          </a:p>
          <a:p>
            <a:pPr marL="0" indent="0" algn="l">
              <a:lnSpc>
                <a:spcPts val="1250"/>
              </a:lnSpc>
              <a:buNone/>
            </a:pPr>
            <a:r>
              <a:rPr lang="en-US" sz="9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sudo launchctl unload /Library/LaunchDaemons/com.example.myservice.plist</a:t>
            </a:r>
            <a:endParaRPr lang="en-US" sz="950" dirty="0"/>
          </a:p>
          <a:p>
            <a:pPr marL="0" indent="0" algn="l">
              <a:lnSpc>
                <a:spcPts val="1250"/>
              </a:lnSpc>
              <a:buNone/>
            </a:pPr>
            <a:endParaRPr lang="en-US" sz="950" dirty="0"/>
          </a:p>
          <a:p>
            <a:pPr marL="0" indent="0" algn="l">
              <a:lnSpc>
                <a:spcPts val="1250"/>
              </a:lnSpc>
              <a:buNone/>
            </a:pPr>
            <a:r>
              <a:rPr lang="en-US" sz="9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Посмотреть список всех служб</a:t>
            </a:r>
            <a:endParaRPr lang="en-US" sz="950" dirty="0"/>
          </a:p>
          <a:p>
            <a:pPr marL="0" indent="0" algn="l">
              <a:lnSpc>
                <a:spcPts val="1250"/>
              </a:lnSpc>
              <a:buNone/>
            </a:pPr>
            <a:r>
              <a:rPr lang="en-US" sz="9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launchctl list</a:t>
            </a:r>
            <a:endParaRPr lang="en-US" sz="950" dirty="0"/>
          </a:p>
          <a:p>
            <a:pPr marL="0" indent="0" algn="l">
              <a:lnSpc>
                <a:spcPts val="1250"/>
              </a:lnSpc>
              <a:buNone/>
            </a:pPr>
            <a:endParaRPr lang="en-US" sz="950" dirty="0"/>
          </a:p>
          <a:p>
            <a:pPr marL="0" indent="0" algn="l">
              <a:lnSpc>
                <a:spcPts val="1250"/>
              </a:lnSpc>
              <a:buNone/>
            </a:pPr>
            <a:r>
              <a:rPr lang="en-US" sz="9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Включить системный демон (для автозапуска)</a:t>
            </a:r>
            <a:endParaRPr lang="en-US" sz="950" dirty="0"/>
          </a:p>
          <a:p>
            <a:pPr marL="0" indent="0" algn="l">
              <a:lnSpc>
                <a:spcPts val="1250"/>
              </a:lnSpc>
              <a:buNone/>
            </a:pPr>
            <a:r>
              <a:rPr lang="en-US" sz="9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sudo launchctl enable system/com.example.myservice</a:t>
            </a:r>
            <a:endParaRPr lang="en-US" sz="950" dirty="0"/>
          </a:p>
          <a:p>
            <a:pPr marL="0" indent="0" algn="l">
              <a:lnSpc>
                <a:spcPts val="1250"/>
              </a:lnSpc>
              <a:buNone/>
            </a:pPr>
            <a:endParaRPr lang="en-US" sz="950" dirty="0"/>
          </a:p>
          <a:p>
            <a:pPr marL="0" indent="0" algn="l">
              <a:lnSpc>
                <a:spcPts val="1250"/>
              </a:lnSpc>
              <a:buNone/>
            </a:pPr>
            <a:r>
              <a:rPr lang="en-US" sz="9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Запустить пользовательский агент</a:t>
            </a:r>
            <a:endParaRPr lang="en-US" sz="950" dirty="0"/>
          </a:p>
          <a:p>
            <a:pPr marL="0" indent="0" algn="l">
              <a:lnSpc>
                <a:spcPts val="1250"/>
              </a:lnSpc>
              <a:buNone/>
            </a:pPr>
            <a:r>
              <a:rPr lang="en-US" sz="9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launchctl start com.example.myapp</a:t>
            </a:r>
            <a:endParaRPr lang="en-US" sz="950" dirty="0"/>
          </a:p>
          <a:p>
            <a:pPr marL="0" indent="0" algn="l">
              <a:lnSpc>
                <a:spcPts val="1250"/>
              </a:lnSpc>
              <a:buNone/>
            </a:pPr>
            <a:r>
              <a:rPr lang="en-US" sz="9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</a:t>
            </a:r>
            <a:endParaRPr lang="en-US" sz="950" dirty="0"/>
          </a:p>
        </p:txBody>
      </p:sp>
      <p:sp>
        <p:nvSpPr>
          <p:cNvPr id="11" name="Text 8"/>
          <p:cNvSpPr/>
          <p:nvPr/>
        </p:nvSpPr>
        <p:spPr>
          <a:xfrm>
            <a:off x="7475101" y="4947166"/>
            <a:ext cx="4483060" cy="493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9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Для системных демонов (</a:t>
            </a:r>
            <a:r>
              <a:rPr lang="en-US" sz="9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/Library/LaunchDaemons</a:t>
            </a:r>
            <a:r>
              <a:rPr lang="en-US" sz="9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) требуется </a:t>
            </a:r>
            <a:r>
              <a:rPr lang="en-US" sz="9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sudo</a:t>
            </a:r>
            <a:r>
              <a:rPr lang="en-US" sz="9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и префикс </a:t>
            </a:r>
            <a:r>
              <a:rPr lang="en-US" sz="9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system/</a:t>
            </a:r>
            <a:r>
              <a:rPr lang="en-US" sz="9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 Для пользовательских агентов (</a:t>
            </a:r>
            <a:r>
              <a:rPr lang="en-US" sz="9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~/Library/LaunchAgents</a:t>
            </a:r>
            <a:r>
              <a:rPr lang="en-US" sz="9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) </a:t>
            </a:r>
            <a:r>
              <a:rPr lang="en-US" sz="9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sudo</a:t>
            </a:r>
            <a:r>
              <a:rPr lang="en-US" sz="9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не нужен.</a:t>
            </a:r>
            <a:endParaRPr lang="en-US" sz="950" dirty="0"/>
          </a:p>
        </p:txBody>
      </p:sp>
      <p:sp>
        <p:nvSpPr>
          <p:cNvPr id="12" name="Text 9"/>
          <p:cNvSpPr/>
          <p:nvPr/>
        </p:nvSpPr>
        <p:spPr>
          <a:xfrm>
            <a:off x="2679859" y="7082671"/>
            <a:ext cx="9270683" cy="159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9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Знание </a:t>
            </a:r>
            <a:r>
              <a:rPr lang="en-US" sz="9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launchctl</a:t>
            </a:r>
            <a:r>
              <a:rPr lang="en-US" sz="9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является ключевым для тонкой настройки и отладки macOS.</a:t>
            </a:r>
            <a:endParaRPr lang="en-US" sz="9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C499D8-C1FD-B4E0-4260-E4F6CF24CC3D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7471" y="1251228"/>
            <a:ext cx="13195459" cy="10551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Механизм Запуска По Требованию (On-Demand) и Socket Activation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17471" y="2613541"/>
            <a:ext cx="13195459" cy="532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launchd</a:t>
            </a: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отличается от традиционных систем инициализации, запуская процессы только по необходимости, используя механизмы запуска по требованию и активации по сокету.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717471" y="3319224"/>
            <a:ext cx="6520934" cy="3219926"/>
          </a:xfrm>
          <a:prstGeom prst="roundRect">
            <a:avLst>
              <a:gd name="adj" fmla="val 836"/>
            </a:avLst>
          </a:prstGeom>
          <a:solidFill>
            <a:srgbClr val="F3E7D4"/>
          </a:solidFill>
          <a:ln/>
        </p:spPr>
      </p:sp>
      <p:sp>
        <p:nvSpPr>
          <p:cNvPr id="5" name="Shape 3"/>
          <p:cNvSpPr/>
          <p:nvPr/>
        </p:nvSpPr>
        <p:spPr>
          <a:xfrm>
            <a:off x="896779" y="3498533"/>
            <a:ext cx="538163" cy="538163"/>
          </a:xfrm>
          <a:prstGeom prst="roundRect">
            <a:avLst>
              <a:gd name="adj" fmla="val 16989436"/>
            </a:avLst>
          </a:prstGeom>
          <a:solidFill>
            <a:srgbClr val="38512F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773" y="3646527"/>
            <a:ext cx="242173" cy="24217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96779" y="4190286"/>
            <a:ext cx="2359462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Запуск По Требованию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896779" y="4546283"/>
            <a:ext cx="6162318" cy="532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launchd запускает службы только при наступлении определённых событий, экономя системные ресурсы (CPU, RAM).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896779" y="5171361"/>
            <a:ext cx="6162318" cy="906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Файловые Пути (WatchPaths):</a:t>
            </a: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Запуск при изменении файла.</a:t>
            </a:r>
            <a:endParaRPr lang="en-US" sz="140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Запросы IPC:</a:t>
            </a: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Активация при межпроцессном взаимодействии.</a:t>
            </a:r>
            <a:endParaRPr lang="en-US" sz="140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Условия Окружения:</a:t>
            </a: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Запуск при выполнении условий.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7391995" y="3319224"/>
            <a:ext cx="6520934" cy="3219926"/>
          </a:xfrm>
          <a:prstGeom prst="roundRect">
            <a:avLst>
              <a:gd name="adj" fmla="val 836"/>
            </a:avLst>
          </a:prstGeom>
          <a:solidFill>
            <a:srgbClr val="F3E7D4"/>
          </a:solidFill>
          <a:ln/>
        </p:spPr>
      </p:sp>
      <p:sp>
        <p:nvSpPr>
          <p:cNvPr id="11" name="Shape 8"/>
          <p:cNvSpPr/>
          <p:nvPr/>
        </p:nvSpPr>
        <p:spPr>
          <a:xfrm>
            <a:off x="7571303" y="3498533"/>
            <a:ext cx="538163" cy="538163"/>
          </a:xfrm>
          <a:prstGeom prst="roundRect">
            <a:avLst>
              <a:gd name="adj" fmla="val 16989436"/>
            </a:avLst>
          </a:prstGeom>
          <a:solidFill>
            <a:srgbClr val="38512F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19298" y="3646527"/>
            <a:ext cx="242173" cy="242173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571303" y="4190286"/>
            <a:ext cx="2110502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Socket Activation</a:t>
            </a:r>
            <a:endParaRPr lang="en-US" sz="1650" dirty="0"/>
          </a:p>
        </p:txBody>
      </p:sp>
      <p:sp>
        <p:nvSpPr>
          <p:cNvPr id="14" name="Text 10"/>
          <p:cNvSpPr/>
          <p:nvPr/>
        </p:nvSpPr>
        <p:spPr>
          <a:xfrm>
            <a:off x="7571303" y="4546283"/>
            <a:ext cx="6162318" cy="799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Особая форма запуска по требованию для сетевых служб. launchd "слушает" сетевой порт и запускает службу при входящем соединении, передавая ей открытый сокет.</a:t>
            </a:r>
            <a:endParaRPr lang="en-US" sz="1400" dirty="0"/>
          </a:p>
        </p:txBody>
      </p:sp>
      <p:sp>
        <p:nvSpPr>
          <p:cNvPr id="15" name="Text 11"/>
          <p:cNvSpPr/>
          <p:nvPr/>
        </p:nvSpPr>
        <p:spPr>
          <a:xfrm>
            <a:off x="7571303" y="5437822"/>
            <a:ext cx="6162318" cy="922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Экономия Ресурсов:</a:t>
            </a: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Служба запускается только по необходимости.</a:t>
            </a:r>
            <a:endParaRPr lang="en-US" sz="140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Улучшенная Безопасность:</a:t>
            </a: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launchd может фильтровать соединения.</a:t>
            </a:r>
            <a:endParaRPr lang="en-US" sz="140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Простота Настройки:</a:t>
            </a: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Определяется в .plist с ключом </a:t>
            </a:r>
            <a:r>
              <a:rPr lang="en-US" sz="14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Sockets</a:t>
            </a: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400" dirty="0"/>
          </a:p>
        </p:txBody>
      </p:sp>
      <p:sp>
        <p:nvSpPr>
          <p:cNvPr id="16" name="Text 12"/>
          <p:cNvSpPr/>
          <p:nvPr/>
        </p:nvSpPr>
        <p:spPr>
          <a:xfrm>
            <a:off x="717471" y="6711910"/>
            <a:ext cx="13195459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Пример: SSH-сервер с активацией по сокету запускается только при подключении к порту 22, что делает macOS более отзывчивой и энергоэффективной.</a:t>
            </a:r>
            <a:endParaRPr lang="en-US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A23E24-3F99-1668-6859-9E1E2B5D516D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76738" y="1111687"/>
            <a:ext cx="8966954" cy="383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Размещение Файлов Конфигурации и Приоритеты Загрузки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476738" y="1657469"/>
            <a:ext cx="9676805" cy="169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**launchd** .plist файлы имеют разные расположения с собственным назначением и приоритетом.</a:t>
            </a:r>
            <a:endParaRPr lang="en-US" sz="1000" dirty="0"/>
          </a:p>
        </p:txBody>
      </p:sp>
      <p:sp>
        <p:nvSpPr>
          <p:cNvPr id="4" name="Shape 2"/>
          <p:cNvSpPr/>
          <p:nvPr/>
        </p:nvSpPr>
        <p:spPr>
          <a:xfrm>
            <a:off x="2476738" y="1917859"/>
            <a:ext cx="9676805" cy="782241"/>
          </a:xfrm>
          <a:prstGeom prst="roundRect">
            <a:avLst>
              <a:gd name="adj" fmla="val 2500"/>
            </a:avLst>
          </a:prstGeom>
          <a:solidFill>
            <a:srgbClr val="FEF5E7"/>
          </a:solidFill>
          <a:ln w="15240">
            <a:solidFill>
              <a:srgbClr val="D9CDBA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2491978" y="1933099"/>
            <a:ext cx="521494" cy="751761"/>
          </a:xfrm>
          <a:prstGeom prst="roundRect">
            <a:avLst>
              <a:gd name="adj" fmla="val 243"/>
            </a:avLst>
          </a:prstGeom>
          <a:solidFill>
            <a:srgbClr val="F3E7D4"/>
          </a:solidFill>
          <a:ln/>
        </p:spPr>
      </p:sp>
      <p:sp>
        <p:nvSpPr>
          <p:cNvPr id="6" name="Text 4"/>
          <p:cNvSpPr/>
          <p:nvPr/>
        </p:nvSpPr>
        <p:spPr>
          <a:xfrm>
            <a:off x="2654975" y="2186702"/>
            <a:ext cx="195501" cy="244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3094553" y="2063472"/>
            <a:ext cx="2532817" cy="191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/System/Library/LaunchDaemons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3094553" y="2303740"/>
            <a:ext cx="8913376" cy="169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Системные демоны Apple, защищены SIP. Не изменяются. Загружаются первыми при старте системы.</a:t>
            </a:r>
            <a:endParaRPr lang="en-US" sz="1000" dirty="0"/>
          </a:p>
        </p:txBody>
      </p:sp>
      <p:sp>
        <p:nvSpPr>
          <p:cNvPr id="9" name="Shape 7"/>
          <p:cNvSpPr/>
          <p:nvPr/>
        </p:nvSpPr>
        <p:spPr>
          <a:xfrm>
            <a:off x="2476738" y="2781181"/>
            <a:ext cx="9676805" cy="782241"/>
          </a:xfrm>
          <a:prstGeom prst="roundRect">
            <a:avLst>
              <a:gd name="adj" fmla="val 2500"/>
            </a:avLst>
          </a:prstGeom>
          <a:solidFill>
            <a:srgbClr val="FEF5E7"/>
          </a:solidFill>
          <a:ln w="15240">
            <a:solidFill>
              <a:srgbClr val="D9CDBA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2491978" y="2796421"/>
            <a:ext cx="521494" cy="751761"/>
          </a:xfrm>
          <a:prstGeom prst="roundRect">
            <a:avLst>
              <a:gd name="adj" fmla="val 243"/>
            </a:avLst>
          </a:prstGeom>
          <a:solidFill>
            <a:srgbClr val="F3E7D4"/>
          </a:solidFill>
          <a:ln/>
        </p:spPr>
      </p:sp>
      <p:sp>
        <p:nvSpPr>
          <p:cNvPr id="11" name="Text 9"/>
          <p:cNvSpPr/>
          <p:nvPr/>
        </p:nvSpPr>
        <p:spPr>
          <a:xfrm>
            <a:off x="2654975" y="3050024"/>
            <a:ext cx="195501" cy="244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3094553" y="2926794"/>
            <a:ext cx="2352318" cy="191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/System/Library/LaunchAgents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3094553" y="3167063"/>
            <a:ext cx="8913376" cy="169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Системные агенты Apple, защищены SIP. Запускаются при входе любого пользователя.</a:t>
            </a:r>
            <a:endParaRPr lang="en-US" sz="1000" dirty="0"/>
          </a:p>
        </p:txBody>
      </p:sp>
      <p:sp>
        <p:nvSpPr>
          <p:cNvPr id="14" name="Shape 12"/>
          <p:cNvSpPr/>
          <p:nvPr/>
        </p:nvSpPr>
        <p:spPr>
          <a:xfrm>
            <a:off x="2476738" y="3644503"/>
            <a:ext cx="9676805" cy="782241"/>
          </a:xfrm>
          <a:prstGeom prst="roundRect">
            <a:avLst>
              <a:gd name="adj" fmla="val 2500"/>
            </a:avLst>
          </a:prstGeom>
          <a:solidFill>
            <a:srgbClr val="FEF5E7"/>
          </a:solidFill>
          <a:ln w="15240">
            <a:solidFill>
              <a:srgbClr val="D9CDBA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2491978" y="3659743"/>
            <a:ext cx="521494" cy="751761"/>
          </a:xfrm>
          <a:prstGeom prst="roundRect">
            <a:avLst>
              <a:gd name="adj" fmla="val 243"/>
            </a:avLst>
          </a:prstGeom>
          <a:solidFill>
            <a:srgbClr val="F3E7D4"/>
          </a:solidFill>
          <a:ln/>
        </p:spPr>
      </p:sp>
      <p:sp>
        <p:nvSpPr>
          <p:cNvPr id="16" name="Text 14"/>
          <p:cNvSpPr/>
          <p:nvPr/>
        </p:nvSpPr>
        <p:spPr>
          <a:xfrm>
            <a:off x="2654975" y="3913346"/>
            <a:ext cx="195501" cy="244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1500" dirty="0"/>
          </a:p>
        </p:txBody>
      </p:sp>
      <p:sp>
        <p:nvSpPr>
          <p:cNvPr id="17" name="Text 15"/>
          <p:cNvSpPr/>
          <p:nvPr/>
        </p:nvSpPr>
        <p:spPr>
          <a:xfrm>
            <a:off x="3094553" y="3790117"/>
            <a:ext cx="1912144" cy="191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/Library/LaunchDaemons</a:t>
            </a:r>
            <a:endParaRPr lang="en-US" sz="1200" dirty="0"/>
          </a:p>
        </p:txBody>
      </p:sp>
      <p:sp>
        <p:nvSpPr>
          <p:cNvPr id="18" name="Text 16"/>
          <p:cNvSpPr/>
          <p:nvPr/>
        </p:nvSpPr>
        <p:spPr>
          <a:xfrm>
            <a:off x="3094553" y="4030385"/>
            <a:ext cx="8913376" cy="169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Демоны сторонних приложений/администраторов. Запускаются при старте системы (после системных). Для всех пользователей.</a:t>
            </a:r>
            <a:endParaRPr lang="en-US" sz="1000" dirty="0"/>
          </a:p>
        </p:txBody>
      </p:sp>
      <p:sp>
        <p:nvSpPr>
          <p:cNvPr id="19" name="Shape 17"/>
          <p:cNvSpPr/>
          <p:nvPr/>
        </p:nvSpPr>
        <p:spPr>
          <a:xfrm>
            <a:off x="2476738" y="4507825"/>
            <a:ext cx="9676805" cy="782241"/>
          </a:xfrm>
          <a:prstGeom prst="roundRect">
            <a:avLst>
              <a:gd name="adj" fmla="val 2500"/>
            </a:avLst>
          </a:prstGeom>
          <a:solidFill>
            <a:srgbClr val="FEF5E7"/>
          </a:solidFill>
          <a:ln w="15240">
            <a:solidFill>
              <a:srgbClr val="D9CDBA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2491978" y="4523065"/>
            <a:ext cx="521494" cy="751761"/>
          </a:xfrm>
          <a:prstGeom prst="roundRect">
            <a:avLst>
              <a:gd name="adj" fmla="val 243"/>
            </a:avLst>
          </a:prstGeom>
          <a:solidFill>
            <a:srgbClr val="F3E7D4"/>
          </a:solidFill>
          <a:ln/>
        </p:spPr>
      </p:sp>
      <p:sp>
        <p:nvSpPr>
          <p:cNvPr id="21" name="Text 19"/>
          <p:cNvSpPr/>
          <p:nvPr/>
        </p:nvSpPr>
        <p:spPr>
          <a:xfrm>
            <a:off x="2654975" y="4776668"/>
            <a:ext cx="195501" cy="244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3094553" y="4653439"/>
            <a:ext cx="1731764" cy="191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/Library/LaunchAgents</a:t>
            </a:r>
            <a:endParaRPr lang="en-US" sz="1200" dirty="0"/>
          </a:p>
        </p:txBody>
      </p:sp>
      <p:sp>
        <p:nvSpPr>
          <p:cNvPr id="23" name="Text 21"/>
          <p:cNvSpPr/>
          <p:nvPr/>
        </p:nvSpPr>
        <p:spPr>
          <a:xfrm>
            <a:off x="3094553" y="4893707"/>
            <a:ext cx="8913376" cy="169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Агенты сторонних приложений/администраторов. Запускаются при входе любого пользователя (после системных).</a:t>
            </a:r>
            <a:endParaRPr lang="en-US" sz="1000" dirty="0"/>
          </a:p>
        </p:txBody>
      </p:sp>
      <p:sp>
        <p:nvSpPr>
          <p:cNvPr id="24" name="Shape 22"/>
          <p:cNvSpPr/>
          <p:nvPr/>
        </p:nvSpPr>
        <p:spPr>
          <a:xfrm>
            <a:off x="2476738" y="5371148"/>
            <a:ext cx="9676805" cy="782241"/>
          </a:xfrm>
          <a:prstGeom prst="roundRect">
            <a:avLst>
              <a:gd name="adj" fmla="val 2500"/>
            </a:avLst>
          </a:prstGeom>
          <a:solidFill>
            <a:srgbClr val="FEF5E7"/>
          </a:solidFill>
          <a:ln w="15240">
            <a:solidFill>
              <a:srgbClr val="D9CDBA"/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2491978" y="5386388"/>
            <a:ext cx="521494" cy="751761"/>
          </a:xfrm>
          <a:prstGeom prst="roundRect">
            <a:avLst>
              <a:gd name="adj" fmla="val 243"/>
            </a:avLst>
          </a:prstGeom>
          <a:solidFill>
            <a:srgbClr val="F3E7D4"/>
          </a:solidFill>
          <a:ln/>
        </p:spPr>
      </p:sp>
      <p:sp>
        <p:nvSpPr>
          <p:cNvPr id="26" name="Text 24"/>
          <p:cNvSpPr/>
          <p:nvPr/>
        </p:nvSpPr>
        <p:spPr>
          <a:xfrm>
            <a:off x="2654975" y="5639991"/>
            <a:ext cx="195501" cy="244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5</a:t>
            </a:r>
            <a:endParaRPr lang="en-US" sz="1500" dirty="0"/>
          </a:p>
        </p:txBody>
      </p:sp>
      <p:sp>
        <p:nvSpPr>
          <p:cNvPr id="27" name="Text 25"/>
          <p:cNvSpPr/>
          <p:nvPr/>
        </p:nvSpPr>
        <p:spPr>
          <a:xfrm>
            <a:off x="3094553" y="5516761"/>
            <a:ext cx="1812965" cy="191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~/Library/LaunchAgents</a:t>
            </a:r>
            <a:endParaRPr lang="en-US" sz="1200" dirty="0"/>
          </a:p>
        </p:txBody>
      </p:sp>
      <p:sp>
        <p:nvSpPr>
          <p:cNvPr id="28" name="Text 26"/>
          <p:cNvSpPr/>
          <p:nvPr/>
        </p:nvSpPr>
        <p:spPr>
          <a:xfrm>
            <a:off x="3094553" y="5757029"/>
            <a:ext cx="8913376" cy="169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Агенты для конкретного пользователя. Запускаются при входе этого пользователя. Могут быть изменены пользователем.</a:t>
            </a:r>
            <a:endParaRPr lang="en-US" sz="1000" dirty="0"/>
          </a:p>
        </p:txBody>
      </p:sp>
      <p:sp>
        <p:nvSpPr>
          <p:cNvPr id="29" name="Text 27"/>
          <p:cNvSpPr/>
          <p:nvPr/>
        </p:nvSpPr>
        <p:spPr>
          <a:xfrm>
            <a:off x="2476738" y="6244590"/>
            <a:ext cx="9676805" cy="176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Приоритет загрузки идёт сверху вниз. Если метки совпадают, загружается файл с более высоким приоритетом (например, из </a:t>
            </a:r>
            <a:r>
              <a:rPr lang="en-US" sz="10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/System/Library</a:t>
            </a:r>
            <a:r>
              <a:rPr lang="en-US" sz="10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).</a:t>
            </a:r>
            <a:endParaRPr lang="en-US" sz="1000" dirty="0"/>
          </a:p>
        </p:txBody>
      </p:sp>
      <p:sp>
        <p:nvSpPr>
          <p:cNvPr id="30" name="Shape 28"/>
          <p:cNvSpPr/>
          <p:nvPr/>
        </p:nvSpPr>
        <p:spPr>
          <a:xfrm>
            <a:off x="2476738" y="6512600"/>
            <a:ext cx="9676805" cy="605314"/>
          </a:xfrm>
          <a:prstGeom prst="roundRect">
            <a:avLst>
              <a:gd name="adj" fmla="val 3231"/>
            </a:avLst>
          </a:prstGeom>
          <a:solidFill>
            <a:srgbClr val="D4E3CF"/>
          </a:solidFill>
          <a:ln/>
        </p:spPr>
      </p:sp>
      <p:pic>
        <p:nvPicPr>
          <p:cNvPr id="3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112" y="6683216"/>
            <a:ext cx="162878" cy="130373"/>
          </a:xfrm>
          <a:prstGeom prst="rect">
            <a:avLst/>
          </a:prstGeom>
        </p:spPr>
      </p:pic>
      <p:sp>
        <p:nvSpPr>
          <p:cNvPr id="32" name="Text 29"/>
          <p:cNvSpPr/>
          <p:nvPr/>
        </p:nvSpPr>
        <p:spPr>
          <a:xfrm>
            <a:off x="2900363" y="6626185"/>
            <a:ext cx="9122807" cy="3536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Используйте </a:t>
            </a:r>
            <a:r>
              <a:rPr lang="en-US" sz="1000" dirty="0">
                <a:solidFill>
                  <a:srgbClr val="00000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/Library/LaunchDaemons</a:t>
            </a:r>
            <a:r>
              <a:rPr lang="en-US" sz="10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или </a:t>
            </a:r>
            <a:r>
              <a:rPr lang="en-US" sz="1000" dirty="0">
                <a:solidFill>
                  <a:srgbClr val="00000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/Library/LaunchAgents</a:t>
            </a:r>
            <a:r>
              <a:rPr lang="en-US" sz="10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для общесистемных служб и </a:t>
            </a:r>
            <a:r>
              <a:rPr lang="en-US" sz="1000" dirty="0">
                <a:solidFill>
                  <a:srgbClr val="00000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~/Library/LaunchAgents</a:t>
            </a:r>
            <a:r>
              <a:rPr lang="en-US" sz="10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для пользовательских. Никогда не изменяйте содержимое </a:t>
            </a:r>
            <a:r>
              <a:rPr lang="en-US" sz="1000" dirty="0">
                <a:solidFill>
                  <a:srgbClr val="00000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/System/Library</a:t>
            </a:r>
            <a:r>
              <a:rPr lang="en-US" sz="10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0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0018332-1C5D-DED5-A4FA-AB59B6701401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1840</Words>
  <Application>Microsoft Office PowerPoint</Application>
  <PresentationFormat>Custom</PresentationFormat>
  <Paragraphs>206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Calibri Light</vt:lpstr>
      <vt:lpstr>Consolas</vt:lpstr>
      <vt:lpstr>Calibri</vt:lpstr>
      <vt:lpstr>110_Besmellah_1(MRT)</vt:lpstr>
      <vt:lpstr>Lora</vt:lpstr>
      <vt:lpstr>Arial</vt:lpstr>
      <vt:lpstr>High Tower Text</vt:lpstr>
      <vt:lpstr>Source Sans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Mani Eyvazi</cp:lastModifiedBy>
  <cp:revision>3</cp:revision>
  <dcterms:created xsi:type="dcterms:W3CDTF">2026-02-13T08:57:49Z</dcterms:created>
  <dcterms:modified xsi:type="dcterms:W3CDTF">2026-02-13T11:42:39Z</dcterms:modified>
</cp:coreProperties>
</file>